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7" r:id="rId6"/>
    <p:sldId id="258"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56E12-1235-4397-8D4D-E262BDA0D901}" v="1" dt="2020-02-10T21:44:06.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101" d="100"/>
          <a:sy n="101" d="100"/>
        </p:scale>
        <p:origin x="13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Rheinstein" userId="bd42b94b-9eea-49c8-b458-b8637f77cbc0" providerId="ADAL" clId="{16656E12-1235-4397-8D4D-E262BDA0D901}"/>
    <pc:docChg chg="custSel modSld">
      <pc:chgData name="Peter Rheinstein" userId="bd42b94b-9eea-49c8-b458-b8637f77cbc0" providerId="ADAL" clId="{16656E12-1235-4397-8D4D-E262BDA0D901}" dt="2020-02-10T21:46:43.545" v="37" actId="255"/>
      <pc:docMkLst>
        <pc:docMk/>
      </pc:docMkLst>
      <pc:sldChg chg="modSp">
        <pc:chgData name="Peter Rheinstein" userId="bd42b94b-9eea-49c8-b458-b8637f77cbc0" providerId="ADAL" clId="{16656E12-1235-4397-8D4D-E262BDA0D901}" dt="2020-02-10T21:46:43.545" v="37" actId="255"/>
        <pc:sldMkLst>
          <pc:docMk/>
          <pc:sldMk cId="3520757063" sldId="259"/>
        </pc:sldMkLst>
        <pc:spChg chg="mod">
          <ac:chgData name="Peter Rheinstein" userId="bd42b94b-9eea-49c8-b458-b8637f77cbc0" providerId="ADAL" clId="{16656E12-1235-4397-8D4D-E262BDA0D901}" dt="2020-02-10T21:46:43.545" v="37" actId="255"/>
          <ac:spMkLst>
            <pc:docMk/>
            <pc:sldMk cId="3520757063" sldId="259"/>
            <ac:spMk id="3" creationId="{FC834C03-8AE1-4269-8E24-AF26613E26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5F69-7EDF-40BC-A694-661631FFC4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F68EDA-DF7D-47B9-8F71-557AA1655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F5AE16-C7DD-408B-988B-261E5D3EF965}"/>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8BEF962E-C491-476A-8366-B71018B8A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00CDF-387E-48D2-B6F7-12EB94536830}"/>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318482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0209-BE59-49B1-9DDA-A3908B531D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D34AC1-A164-447A-8A6F-B753AF619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3C824-E03A-47DC-9C1D-FDAEFDD035BA}"/>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E281AFEE-EF9F-48E6-A3EF-89561F28D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A7978-9C63-4768-9697-EA9865E50568}"/>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227209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C02EB8-BAD9-4150-A11B-F9C13838B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6607E7-E423-42B2-9698-6A8AE56509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1D8B2-F94B-427E-8E1B-9E2DAF0835FF}"/>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39548044-713A-41E9-99E2-F3A45FD5D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73A1A-3157-44EA-BFFE-65D83568928A}"/>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30927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46AB-C50E-46C0-BD41-B7179767E0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56FF6C-3497-4D3E-8233-A0CADEB59C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B847-F69A-4F7D-94DC-9DE797071DA9}"/>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BAEA5B63-7638-43AB-9D52-21D4463CF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03BAC-D804-49B1-9E31-26C1E021D9FA}"/>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0026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38CFC-4F6D-4F78-8B25-4A87EF6E9E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71BE45-5161-4DC8-96D2-1274ECF4B7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B2B9A9-A891-4FC5-B68F-9E53FEE28DE3}"/>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96D90EA6-62CA-4695-AF0B-CA23A328F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833FD-C824-4BCD-AF8D-D55260658F70}"/>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23304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844-DE21-4372-81B5-EF6D69D16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6F034-4BE3-40EB-AE13-08C6AE2675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B035C7-A18C-4A9A-AB8F-B828E29A76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1F6A43-DA7E-49E9-A1C7-AD95182930B8}"/>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6" name="Footer Placeholder 5">
            <a:extLst>
              <a:ext uri="{FF2B5EF4-FFF2-40B4-BE49-F238E27FC236}">
                <a16:creationId xmlns:a16="http://schemas.microsoft.com/office/drawing/2014/main" id="{C82144D4-A2CE-42C6-87AA-6E92E02B8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3BAC50-B060-4EAF-A231-A555B3C270ED}"/>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25839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AE4F9-AF31-41EA-81B4-BC7DD514E7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B0C582-713F-402E-AE00-03C6B98079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FCE3B3-338C-46AC-80D7-67B7F73481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5DC680-FB49-4941-A394-0CBA0120F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F1C75-ACBE-4620-B211-128CDF946A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FA4E45-2FD8-48AA-95F4-7180A02F454F}"/>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8" name="Footer Placeholder 7">
            <a:extLst>
              <a:ext uri="{FF2B5EF4-FFF2-40B4-BE49-F238E27FC236}">
                <a16:creationId xmlns:a16="http://schemas.microsoft.com/office/drawing/2014/main" id="{6AE94D04-C60B-4BAE-86F9-5980B11C92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D1FE8-E26B-45E1-9336-A0E02472DCF1}"/>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25022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C0AE7-91CB-4CA3-9797-F0E7DC2749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3A7804-3406-47A3-A21D-F0CEE47FEA02}"/>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4" name="Footer Placeholder 3">
            <a:extLst>
              <a:ext uri="{FF2B5EF4-FFF2-40B4-BE49-F238E27FC236}">
                <a16:creationId xmlns:a16="http://schemas.microsoft.com/office/drawing/2014/main" id="{3969673F-3BF0-4497-A00A-3FC2B61587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7031D5-5F89-4FA5-B0DF-BA37C9F9F9C2}"/>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88630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ABA6F9-F229-40ED-8DAE-382BDB40189D}"/>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3" name="Footer Placeholder 2">
            <a:extLst>
              <a:ext uri="{FF2B5EF4-FFF2-40B4-BE49-F238E27FC236}">
                <a16:creationId xmlns:a16="http://schemas.microsoft.com/office/drawing/2014/main" id="{37D0C7FF-E81D-4F11-BD98-523DA61A0D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2932B1-78E7-4AD4-97E9-7145D3A05FCB}"/>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247954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DFEE-C894-4EDD-8DDF-DC0A9DB1B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C20425-691D-46D8-9A88-0EE4F71852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FA1F70-AA1A-4C52-90E3-7C5ADCC4C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C233F1-2EDB-4650-891E-9122CDD0ED2C}"/>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6" name="Footer Placeholder 5">
            <a:extLst>
              <a:ext uri="{FF2B5EF4-FFF2-40B4-BE49-F238E27FC236}">
                <a16:creationId xmlns:a16="http://schemas.microsoft.com/office/drawing/2014/main" id="{D1CC0C38-906E-4982-8478-D0C223A64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BC703-1CA5-443C-BA24-6DBD5B264E9D}"/>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99776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D9AD-6208-4615-8F6A-FF593B332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3E75C1-3679-4338-8392-1CE2D681A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224AA6-DB95-44C7-8DA2-B723E33A4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39FA6-DCF4-4B82-96AD-AA7B16C86345}"/>
              </a:ext>
            </a:extLst>
          </p:cNvPr>
          <p:cNvSpPr>
            <a:spLocks noGrp="1"/>
          </p:cNvSpPr>
          <p:nvPr>
            <p:ph type="dt" sz="half" idx="10"/>
          </p:nvPr>
        </p:nvSpPr>
        <p:spPr/>
        <p:txBody>
          <a:bodyPr/>
          <a:lstStyle/>
          <a:p>
            <a:fld id="{603E0DFC-60A7-498B-BF3C-7B8FCEC90F62}" type="datetimeFigureOut">
              <a:rPr lang="en-US" smtClean="0"/>
              <a:t>2/3/2020</a:t>
            </a:fld>
            <a:endParaRPr lang="en-US"/>
          </a:p>
        </p:txBody>
      </p:sp>
      <p:sp>
        <p:nvSpPr>
          <p:cNvPr id="6" name="Footer Placeholder 5">
            <a:extLst>
              <a:ext uri="{FF2B5EF4-FFF2-40B4-BE49-F238E27FC236}">
                <a16:creationId xmlns:a16="http://schemas.microsoft.com/office/drawing/2014/main" id="{49A7D168-7C39-418A-80C5-FFB29C969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7005C-E27F-4053-ADD9-C47558AF76D1}"/>
              </a:ext>
            </a:extLst>
          </p:cNvPr>
          <p:cNvSpPr>
            <a:spLocks noGrp="1"/>
          </p:cNvSpPr>
          <p:nvPr>
            <p:ph type="sldNum" sz="quarter" idx="12"/>
          </p:nvPr>
        </p:nvSpPr>
        <p:spPr/>
        <p:txBody>
          <a:bodyPr/>
          <a:lstStyle/>
          <a:p>
            <a:fld id="{E4C9EB03-82B2-456F-BBFB-523EA5E790B3}" type="slidenum">
              <a:rPr lang="en-US" smtClean="0"/>
              <a:t>‹#›</a:t>
            </a:fld>
            <a:endParaRPr lang="en-US"/>
          </a:p>
        </p:txBody>
      </p:sp>
    </p:spTree>
    <p:extLst>
      <p:ext uri="{BB962C8B-B14F-4D97-AF65-F5344CB8AC3E}">
        <p14:creationId xmlns:p14="http://schemas.microsoft.com/office/powerpoint/2010/main" val="120129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3073C-7D57-44BB-B452-E6402CEBC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A54803-1BD4-4319-832C-9058DA1BB4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0452D-A4EB-4F9B-B889-A7BA78D349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E0DFC-60A7-498B-BF3C-7B8FCEC90F62}" type="datetimeFigureOut">
              <a:rPr lang="en-US" smtClean="0"/>
              <a:t>2/3/2020</a:t>
            </a:fld>
            <a:endParaRPr lang="en-US"/>
          </a:p>
        </p:txBody>
      </p:sp>
      <p:sp>
        <p:nvSpPr>
          <p:cNvPr id="5" name="Footer Placeholder 4">
            <a:extLst>
              <a:ext uri="{FF2B5EF4-FFF2-40B4-BE49-F238E27FC236}">
                <a16:creationId xmlns:a16="http://schemas.microsoft.com/office/drawing/2014/main" id="{5FEA7EA0-7FD9-4596-BFBA-C673AE8927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80FE9-9E34-4F1E-8160-AC9FB4212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9EB03-82B2-456F-BBFB-523EA5E790B3}" type="slidenum">
              <a:rPr lang="en-US" smtClean="0"/>
              <a:t>‹#›</a:t>
            </a:fld>
            <a:endParaRPr lang="en-US"/>
          </a:p>
        </p:txBody>
      </p:sp>
    </p:spTree>
    <p:extLst>
      <p:ext uri="{BB962C8B-B14F-4D97-AF65-F5344CB8AC3E}">
        <p14:creationId xmlns:p14="http://schemas.microsoft.com/office/powerpoint/2010/main" val="24615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ictionary.com/e/pot-marijua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CF0B6-562E-45DC-AB39-4DF7FE2C9917}"/>
              </a:ext>
            </a:extLst>
          </p:cNvPr>
          <p:cNvSpPr>
            <a:spLocks noGrp="1"/>
          </p:cNvSpPr>
          <p:nvPr>
            <p:ph type="title"/>
          </p:nvPr>
        </p:nvSpPr>
        <p:spPr>
          <a:xfrm>
            <a:off x="838200" y="365125"/>
            <a:ext cx="10515600" cy="1082675"/>
          </a:xfrm>
        </p:spPr>
        <p:txBody>
          <a:bodyPr>
            <a:normAutofit/>
          </a:bodyPr>
          <a:lstStyle/>
          <a:p>
            <a:r>
              <a:rPr lang="en-US" sz="3600" b="1" dirty="0">
                <a:solidFill>
                  <a:schemeClr val="accent2">
                    <a:lumMod val="75000"/>
                  </a:schemeClr>
                </a:solidFill>
                <a:latin typeface="Arial" panose="020B0604020202020204" pitchFamily="34" charset="0"/>
                <a:cs typeface="Arial" panose="020B0604020202020204" pitchFamily="34" charset="0"/>
              </a:rPr>
              <a:t>PRE-ACLM CONFERENCE DINNER PROGRAM</a:t>
            </a:r>
          </a:p>
        </p:txBody>
      </p:sp>
      <p:pic>
        <p:nvPicPr>
          <p:cNvPr id="1026" name="Picture 2" descr="Photo of marijuana leaves.">
            <a:extLst>
              <a:ext uri="{FF2B5EF4-FFF2-40B4-BE49-F238E27FC236}">
                <a16:creationId xmlns:a16="http://schemas.microsoft.com/office/drawing/2014/main" id="{9F0EB908-1EE7-4A01-884E-9123B6B342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556" r="1" b="7556"/>
          <a:stretch/>
        </p:blipFill>
        <p:spPr bwMode="auto">
          <a:xfrm>
            <a:off x="838200" y="1904281"/>
            <a:ext cx="6233160" cy="427268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C834C03-8AE1-4269-8E24-AF26613E26E4}"/>
              </a:ext>
            </a:extLst>
          </p:cNvPr>
          <p:cNvSpPr>
            <a:spLocks noGrp="1"/>
          </p:cNvSpPr>
          <p:nvPr>
            <p:ph idx="1"/>
          </p:nvPr>
        </p:nvSpPr>
        <p:spPr>
          <a:xfrm>
            <a:off x="7552944" y="1981199"/>
            <a:ext cx="3800856" cy="4195763"/>
          </a:xfrm>
        </p:spPr>
        <p:txBody>
          <a:bodyPr>
            <a:normAutofit fontScale="77500" lnSpcReduction="20000"/>
          </a:bodyPr>
          <a:lstStyle/>
          <a:p>
            <a:r>
              <a:rPr lang="en-US" sz="2200" b="1" dirty="0">
                <a:solidFill>
                  <a:schemeClr val="accent2">
                    <a:lumMod val="75000"/>
                  </a:schemeClr>
                </a:solidFill>
              </a:rPr>
              <a:t>MARIJUANA (CANNABIS): THC AND CBD</a:t>
            </a:r>
          </a:p>
          <a:p>
            <a:r>
              <a:rPr lang="en-US" sz="2200" b="1" dirty="0">
                <a:solidFill>
                  <a:schemeClr val="accent2">
                    <a:lumMod val="75000"/>
                  </a:schemeClr>
                </a:solidFill>
              </a:rPr>
              <a:t>FEDERAL AND STATE STATUTES, MEDICAL, ETHICAL AND LIABILITY ISSUES</a:t>
            </a:r>
          </a:p>
          <a:p>
            <a:endParaRPr lang="en-US" sz="2000" b="1" dirty="0">
              <a:solidFill>
                <a:schemeClr val="accent2">
                  <a:lumMod val="75000"/>
                </a:schemeClr>
              </a:solidFill>
            </a:endParaRPr>
          </a:p>
          <a:p>
            <a:pPr marL="0" indent="0">
              <a:buNone/>
            </a:pPr>
            <a:r>
              <a:rPr lang="en-US" sz="2300" b="1" dirty="0"/>
              <a:t>Moderator:</a:t>
            </a:r>
            <a:endParaRPr lang="en-US" sz="2300" dirty="0"/>
          </a:p>
          <a:p>
            <a:pPr marL="0" indent="0">
              <a:lnSpc>
                <a:spcPct val="100000"/>
              </a:lnSpc>
              <a:spcBef>
                <a:spcPts val="0"/>
              </a:spcBef>
              <a:buNone/>
            </a:pPr>
            <a:r>
              <a:rPr lang="en-US" sz="2300" b="1" dirty="0"/>
              <a:t>Peter H. Rheinstein, MD, JD, MS</a:t>
            </a:r>
          </a:p>
          <a:p>
            <a:pPr marL="0" indent="0">
              <a:lnSpc>
                <a:spcPct val="100000"/>
              </a:lnSpc>
              <a:spcBef>
                <a:spcPts val="0"/>
              </a:spcBef>
              <a:buNone/>
            </a:pPr>
            <a:r>
              <a:rPr lang="en-US" sz="2300" b="1" dirty="0"/>
              <a:t>   Chairman, ABLM</a:t>
            </a:r>
          </a:p>
          <a:p>
            <a:pPr marL="0" indent="0">
              <a:lnSpc>
                <a:spcPct val="100000"/>
              </a:lnSpc>
              <a:spcBef>
                <a:spcPts val="0"/>
              </a:spcBef>
              <a:buNone/>
            </a:pPr>
            <a:endParaRPr lang="en-US" sz="2300" b="1" dirty="0"/>
          </a:p>
          <a:p>
            <a:pPr marL="0" indent="0">
              <a:lnSpc>
                <a:spcPct val="100000"/>
              </a:lnSpc>
              <a:spcBef>
                <a:spcPts val="0"/>
              </a:spcBef>
              <a:buNone/>
            </a:pPr>
            <a:r>
              <a:rPr lang="en-US" sz="2300" b="1" dirty="0"/>
              <a:t>Co-Moderator: </a:t>
            </a:r>
          </a:p>
          <a:p>
            <a:pPr marL="0" indent="0">
              <a:lnSpc>
                <a:spcPct val="100000"/>
              </a:lnSpc>
              <a:spcBef>
                <a:spcPts val="0"/>
              </a:spcBef>
              <a:buNone/>
            </a:pPr>
            <a:r>
              <a:rPr lang="en-US" sz="2300" b="1" dirty="0"/>
              <a:t>Robert (Dr. Bob) Buckman, PhD</a:t>
            </a:r>
          </a:p>
          <a:p>
            <a:pPr marL="0" indent="0">
              <a:lnSpc>
                <a:spcPct val="100000"/>
              </a:lnSpc>
              <a:spcBef>
                <a:spcPts val="0"/>
              </a:spcBef>
              <a:buNone/>
            </a:pPr>
            <a:r>
              <a:rPr lang="en-US" sz="2300" b="1" dirty="0"/>
              <a:t>  Chairman, ACLM Foundation</a:t>
            </a:r>
          </a:p>
          <a:p>
            <a:pPr marL="0" indent="0">
              <a:lnSpc>
                <a:spcPct val="100000"/>
              </a:lnSpc>
              <a:spcBef>
                <a:spcPts val="0"/>
              </a:spcBef>
              <a:buNone/>
            </a:pPr>
            <a:endParaRPr lang="en-US" sz="2300" b="1" dirty="0"/>
          </a:p>
          <a:p>
            <a:pPr marL="0" indent="0">
              <a:lnSpc>
                <a:spcPct val="100000"/>
              </a:lnSpc>
              <a:spcBef>
                <a:spcPts val="0"/>
              </a:spcBef>
              <a:buNone/>
            </a:pPr>
            <a:r>
              <a:rPr lang="en-US" sz="2300" b="1" dirty="0"/>
              <a:t>Program Chair:</a:t>
            </a:r>
          </a:p>
          <a:p>
            <a:pPr marL="0" indent="0">
              <a:lnSpc>
                <a:spcPct val="100000"/>
              </a:lnSpc>
              <a:spcBef>
                <a:spcPts val="0"/>
              </a:spcBef>
              <a:buNone/>
            </a:pPr>
            <a:r>
              <a:rPr lang="en-US" sz="2300" b="1" dirty="0"/>
              <a:t>S. Sandy Sanbar, MD, PhD, JD</a:t>
            </a:r>
          </a:p>
          <a:p>
            <a:pPr marL="0" indent="0">
              <a:lnSpc>
                <a:spcPct val="100000"/>
              </a:lnSpc>
              <a:spcBef>
                <a:spcPts val="0"/>
              </a:spcBef>
              <a:buNone/>
            </a:pPr>
            <a:r>
              <a:rPr lang="en-US" sz="2300" b="1" dirty="0"/>
              <a:t>   Past President, ACLM</a:t>
            </a:r>
          </a:p>
          <a:p>
            <a:pPr marL="0" indent="0">
              <a:lnSpc>
                <a:spcPct val="100000"/>
              </a:lnSpc>
              <a:spcBef>
                <a:spcPts val="0"/>
              </a:spcBef>
              <a:buNone/>
            </a:pPr>
            <a:r>
              <a:rPr lang="en-US" sz="2300" b="1" dirty="0"/>
              <a:t>   Past Chairman, ABLM</a:t>
            </a:r>
          </a:p>
          <a:p>
            <a:pPr marL="0" indent="0">
              <a:lnSpc>
                <a:spcPct val="100000"/>
              </a:lnSpc>
              <a:spcBef>
                <a:spcPts val="0"/>
              </a:spcBef>
              <a:buNone/>
            </a:pPr>
            <a:endParaRPr lang="en-US" sz="2000" b="1" dirty="0"/>
          </a:p>
          <a:p>
            <a:pPr marL="0" indent="0">
              <a:lnSpc>
                <a:spcPct val="100000"/>
              </a:lnSpc>
              <a:spcBef>
                <a:spcPts val="0"/>
              </a:spcBef>
              <a:buNone/>
            </a:pPr>
            <a:endParaRPr lang="en-US" sz="2000" b="1" dirty="0"/>
          </a:p>
          <a:p>
            <a:pPr marL="0" indent="0">
              <a:lnSpc>
                <a:spcPct val="110000"/>
              </a:lnSpc>
              <a:spcBef>
                <a:spcPts val="0"/>
              </a:spcBef>
              <a:buNone/>
            </a:pPr>
            <a:endParaRPr lang="en-US" b="1" dirty="0"/>
          </a:p>
          <a:p>
            <a:pPr marL="0" indent="0">
              <a:lnSpc>
                <a:spcPct val="110000"/>
              </a:lnSpc>
              <a:spcBef>
                <a:spcPts val="0"/>
              </a:spcBef>
              <a:buNone/>
            </a:pPr>
            <a:endParaRPr lang="en-US" sz="2000" b="1" dirty="0"/>
          </a:p>
        </p:txBody>
      </p:sp>
    </p:spTree>
    <p:extLst>
      <p:ext uri="{BB962C8B-B14F-4D97-AF65-F5344CB8AC3E}">
        <p14:creationId xmlns:p14="http://schemas.microsoft.com/office/powerpoint/2010/main" val="352075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89013-D4EA-45D1-AEF8-4F1D96118031}"/>
              </a:ext>
            </a:extLst>
          </p:cNvPr>
          <p:cNvSpPr>
            <a:spLocks noGrp="1"/>
          </p:cNvSpPr>
          <p:nvPr>
            <p:ph type="title"/>
          </p:nvPr>
        </p:nvSpPr>
        <p:spPr>
          <a:xfrm>
            <a:off x="838200" y="1009650"/>
            <a:ext cx="10515600" cy="681038"/>
          </a:xfrm>
        </p:spPr>
        <p:txBody>
          <a:bodyPr>
            <a:noAutofit/>
          </a:bodyPr>
          <a:lstStyle/>
          <a:p>
            <a:r>
              <a:rPr lang="en-US" sz="6000" b="1" dirty="0">
                <a:solidFill>
                  <a:srgbClr val="00B050"/>
                </a:solidFill>
              </a:rPr>
              <a:t>Why Is Marijuana Also Called Pot?</a:t>
            </a:r>
            <a:br>
              <a:rPr lang="en-US" sz="6000" b="1" dirty="0"/>
            </a:br>
            <a:endParaRPr lang="en-US" sz="6000" dirty="0"/>
          </a:p>
        </p:txBody>
      </p:sp>
      <p:sp>
        <p:nvSpPr>
          <p:cNvPr id="3" name="Content Placeholder 2">
            <a:extLst>
              <a:ext uri="{FF2B5EF4-FFF2-40B4-BE49-F238E27FC236}">
                <a16:creationId xmlns:a16="http://schemas.microsoft.com/office/drawing/2014/main" id="{EC9D5B53-F930-4A1E-A1AA-FDDF589A79A1}"/>
              </a:ext>
            </a:extLst>
          </p:cNvPr>
          <p:cNvSpPr>
            <a:spLocks noGrp="1"/>
          </p:cNvSpPr>
          <p:nvPr>
            <p:ph idx="1"/>
          </p:nvPr>
        </p:nvSpPr>
        <p:spPr/>
        <p:txBody>
          <a:bodyPr>
            <a:normAutofit fontScale="92500" lnSpcReduction="20000"/>
          </a:bodyPr>
          <a:lstStyle/>
          <a:p>
            <a:pPr marL="0" indent="0">
              <a:buNone/>
            </a:pPr>
            <a:r>
              <a:rPr lang="en-US" sz="4500" dirty="0"/>
              <a:t>The origin of </a:t>
            </a:r>
            <a:r>
              <a:rPr lang="en-US" sz="4500" i="1" dirty="0"/>
              <a:t>pot</a:t>
            </a:r>
            <a:r>
              <a:rPr lang="en-US" sz="4500" dirty="0"/>
              <a:t> has nothing to do with the culinary tool. The word came into use in America in the late 1930s. It is a shortening of the Spanish </a:t>
            </a:r>
            <a:r>
              <a:rPr lang="en-US" sz="4500" i="1" dirty="0" err="1"/>
              <a:t>potiguaya</a:t>
            </a:r>
            <a:r>
              <a:rPr lang="en-US" sz="4500" dirty="0"/>
              <a:t> or </a:t>
            </a:r>
            <a:r>
              <a:rPr lang="en-US" sz="4500" i="1" dirty="0" err="1"/>
              <a:t>potaguaya</a:t>
            </a:r>
            <a:r>
              <a:rPr lang="en-US" sz="4500" dirty="0"/>
              <a:t> that came from </a:t>
            </a:r>
            <a:r>
              <a:rPr lang="en-US" sz="4500" i="1" dirty="0" err="1"/>
              <a:t>potación</a:t>
            </a:r>
            <a:r>
              <a:rPr lang="en-US" sz="4500" i="1" dirty="0"/>
              <a:t> de </a:t>
            </a:r>
            <a:r>
              <a:rPr lang="en-US" sz="4500" i="1" dirty="0" err="1"/>
              <a:t>guaya</a:t>
            </a:r>
            <a:r>
              <a:rPr lang="en-US" sz="4500" dirty="0"/>
              <a:t>, a wine or brandy in which marijuana buds have been steeped. It literally means “the drink of grief.”</a:t>
            </a:r>
          </a:p>
          <a:p>
            <a:pPr marL="0" indent="0">
              <a:buNone/>
            </a:pPr>
            <a:endParaRPr lang="en-US" sz="3600" dirty="0"/>
          </a:p>
          <a:p>
            <a:pPr marL="0" indent="0">
              <a:buNone/>
            </a:pPr>
            <a:r>
              <a:rPr lang="en-US" sz="4300" dirty="0">
                <a:hlinkClick r:id="rId2"/>
              </a:rPr>
              <a:t>https://www.dictionary.com/e/pot-marijuana</a:t>
            </a:r>
            <a:endParaRPr lang="en-US" sz="4300" dirty="0"/>
          </a:p>
        </p:txBody>
      </p:sp>
    </p:spTree>
    <p:extLst>
      <p:ext uri="{BB962C8B-B14F-4D97-AF65-F5344CB8AC3E}">
        <p14:creationId xmlns:p14="http://schemas.microsoft.com/office/powerpoint/2010/main" val="354560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01CB48-B760-47CB-84EE-3F8C69F5934A}"/>
              </a:ext>
            </a:extLst>
          </p:cNvPr>
          <p:cNvSpPr>
            <a:spLocks noGrp="1"/>
          </p:cNvSpPr>
          <p:nvPr>
            <p:ph type="title"/>
          </p:nvPr>
        </p:nvSpPr>
        <p:spPr/>
        <p:txBody>
          <a:bodyPr/>
          <a:lstStyle/>
          <a:p>
            <a:r>
              <a:rPr lang="en-US" dirty="0">
                <a:solidFill>
                  <a:srgbClr val="FF0000"/>
                </a:solidFill>
                <a:latin typeface="+mn-lt"/>
              </a:rPr>
              <a:t>What is its legal status in the United States?</a:t>
            </a:r>
          </a:p>
        </p:txBody>
      </p:sp>
      <p:sp>
        <p:nvSpPr>
          <p:cNvPr id="6" name="Content Placeholder 5">
            <a:extLst>
              <a:ext uri="{FF2B5EF4-FFF2-40B4-BE49-F238E27FC236}">
                <a16:creationId xmlns:a16="http://schemas.microsoft.com/office/drawing/2014/main" id="{0F9F88CB-AD97-48FC-A100-534E85F05084}"/>
              </a:ext>
            </a:extLst>
          </p:cNvPr>
          <p:cNvSpPr>
            <a:spLocks noGrp="1"/>
          </p:cNvSpPr>
          <p:nvPr>
            <p:ph idx="1"/>
          </p:nvPr>
        </p:nvSpPr>
        <p:spPr/>
        <p:txBody>
          <a:bodyPr>
            <a:normAutofit fontScale="92500" lnSpcReduction="10000"/>
          </a:bodyPr>
          <a:lstStyle/>
          <a:p>
            <a:pPr marL="0" indent="0">
              <a:buNone/>
            </a:pPr>
            <a:r>
              <a:rPr lang="en-US" sz="3000" dirty="0"/>
              <a:t>Marijuana is a Schedule I substance under the Controlled Substances Act, meaning that it has a high potential for abuse, no currently accepted medical use in treatment in the United States, and a lack of accepted safety for use under medical supervision. Although some states within the United States have allowed the use of marijuana for medicinal purpose, it is the U.S. Food and Drug Administration that has the federal authority to approve drugs for medicinal use in the U.S. To date, the FDA has not approved a marketing application for any marijuana product for any clinical indication.</a:t>
            </a:r>
          </a:p>
          <a:p>
            <a:pPr marL="0" indent="0">
              <a:buNone/>
            </a:pPr>
            <a:endParaRPr lang="en-US" dirty="0"/>
          </a:p>
          <a:p>
            <a:pPr marL="0" indent="0">
              <a:buNone/>
            </a:pPr>
            <a:r>
              <a:rPr lang="en-US" sz="3200" dirty="0">
                <a:solidFill>
                  <a:srgbClr val="0070C0"/>
                </a:solidFill>
              </a:rPr>
              <a:t>DRUGS OF ABUSE I A DEA Resource Guide: 2017 EDITION</a:t>
            </a:r>
          </a:p>
        </p:txBody>
      </p:sp>
    </p:spTree>
    <p:extLst>
      <p:ext uri="{BB962C8B-B14F-4D97-AF65-F5344CB8AC3E}">
        <p14:creationId xmlns:p14="http://schemas.microsoft.com/office/powerpoint/2010/main" val="188666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01CB48-B760-47CB-84EE-3F8C69F5934A}"/>
              </a:ext>
            </a:extLst>
          </p:cNvPr>
          <p:cNvSpPr>
            <a:spLocks noGrp="1"/>
          </p:cNvSpPr>
          <p:nvPr>
            <p:ph type="title"/>
          </p:nvPr>
        </p:nvSpPr>
        <p:spPr/>
        <p:txBody>
          <a:bodyPr/>
          <a:lstStyle/>
          <a:p>
            <a:r>
              <a:rPr lang="en-US" b="1" dirty="0">
                <a:solidFill>
                  <a:srgbClr val="FF0000"/>
                </a:solidFill>
                <a:latin typeface="+mn-lt"/>
              </a:rPr>
              <a:t>Moderator’s Handouts</a:t>
            </a:r>
          </a:p>
        </p:txBody>
      </p:sp>
      <p:sp>
        <p:nvSpPr>
          <p:cNvPr id="6" name="Content Placeholder 5">
            <a:extLst>
              <a:ext uri="{FF2B5EF4-FFF2-40B4-BE49-F238E27FC236}">
                <a16:creationId xmlns:a16="http://schemas.microsoft.com/office/drawing/2014/main" id="{0F9F88CB-AD97-48FC-A100-534E85F05084}"/>
              </a:ext>
            </a:extLst>
          </p:cNvPr>
          <p:cNvSpPr>
            <a:spLocks noGrp="1"/>
          </p:cNvSpPr>
          <p:nvPr>
            <p:ph idx="1"/>
          </p:nvPr>
        </p:nvSpPr>
        <p:spPr/>
        <p:txBody>
          <a:bodyPr>
            <a:normAutofit/>
          </a:bodyPr>
          <a:lstStyle/>
          <a:p>
            <a:pPr marL="0" indent="0">
              <a:buNone/>
            </a:pPr>
            <a:r>
              <a:rPr lang="en-US" sz="3000" b="1" dirty="0"/>
              <a:t>Selected Pages from DEA Resource Guide</a:t>
            </a:r>
          </a:p>
          <a:p>
            <a:pPr marL="0" indent="0">
              <a:buNone/>
            </a:pPr>
            <a:r>
              <a:rPr lang="en-US" sz="3000" b="1" dirty="0"/>
              <a:t>Arizona</a:t>
            </a:r>
          </a:p>
          <a:p>
            <a:r>
              <a:rPr lang="en-US" sz="3000" dirty="0"/>
              <a:t>Medical Marijuana Physician Certification</a:t>
            </a:r>
          </a:p>
          <a:p>
            <a:r>
              <a:rPr lang="en-US" sz="3000" dirty="0"/>
              <a:t>Physician Frequently Asked Questions</a:t>
            </a:r>
          </a:p>
          <a:p>
            <a:pPr marL="0" indent="0">
              <a:buNone/>
            </a:pPr>
            <a:r>
              <a:rPr lang="en-US" sz="3000" b="1" dirty="0"/>
              <a:t>Maryland</a:t>
            </a:r>
          </a:p>
          <a:p>
            <a:r>
              <a:rPr lang="en-US" sz="3000" dirty="0"/>
              <a:t>Advertising Guidelines</a:t>
            </a:r>
          </a:p>
          <a:p>
            <a:r>
              <a:rPr lang="en-US" sz="3000" dirty="0"/>
              <a:t>Advertising Frequently Asked Questions</a:t>
            </a:r>
          </a:p>
          <a:p>
            <a:pPr marL="0" indent="0">
              <a:buNone/>
            </a:pPr>
            <a:endParaRPr lang="en-US" sz="3000" dirty="0"/>
          </a:p>
          <a:p>
            <a:pPr marL="0" indent="0">
              <a:buNone/>
            </a:pPr>
            <a:endParaRPr lang="en-US" dirty="0"/>
          </a:p>
          <a:p>
            <a:pPr marL="0" indent="0">
              <a:buNone/>
            </a:pPr>
            <a:endParaRPr lang="en-US" sz="3000" dirty="0"/>
          </a:p>
          <a:p>
            <a:pPr marL="0" indent="0">
              <a:buNone/>
            </a:pPr>
            <a:endParaRPr lang="en-US" dirty="0"/>
          </a:p>
          <a:p>
            <a:pPr marL="0" indent="0">
              <a:buNone/>
            </a:pPr>
            <a:endParaRPr lang="en-US" sz="3200" dirty="0">
              <a:solidFill>
                <a:srgbClr val="0070C0"/>
              </a:solidFill>
            </a:endParaRPr>
          </a:p>
        </p:txBody>
      </p:sp>
    </p:spTree>
    <p:extLst>
      <p:ext uri="{BB962C8B-B14F-4D97-AF65-F5344CB8AC3E}">
        <p14:creationId xmlns:p14="http://schemas.microsoft.com/office/powerpoint/2010/main" val="147133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F1C9F01020924191D4AE8EFE46ECBF" ma:contentTypeVersion="13" ma:contentTypeDescription="Create a new document." ma:contentTypeScope="" ma:versionID="ed01daa29c6472cc06745afbdde04fd2">
  <xsd:schema xmlns:xsd="http://www.w3.org/2001/XMLSchema" xmlns:xs="http://www.w3.org/2001/XMLSchema" xmlns:p="http://schemas.microsoft.com/office/2006/metadata/properties" xmlns:ns3="76564384-27ec-46d7-a567-a546eec5217e" xmlns:ns4="ce5291d5-4cd3-45ac-bc7a-cb98a3258e0a" targetNamespace="http://schemas.microsoft.com/office/2006/metadata/properties" ma:root="true" ma:fieldsID="e5e045bf96259485aeb2118e5cec7e23" ns3:_="" ns4:_="">
    <xsd:import namespace="76564384-27ec-46d7-a567-a546eec5217e"/>
    <xsd:import namespace="ce5291d5-4cd3-45ac-bc7a-cb98a3258e0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64384-27ec-46d7-a567-a546eec5217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291d5-4cd3-45ac-bc7a-cb98a3258e0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76FEEB-CD95-4D8A-B827-AEC91700150A}">
  <ds:schemaRefs>
    <ds:schemaRef ds:uri="http://schemas.microsoft.com/sharepoint/v3/contenttype/forms"/>
  </ds:schemaRefs>
</ds:datastoreItem>
</file>

<file path=customXml/itemProps2.xml><?xml version="1.0" encoding="utf-8"?>
<ds:datastoreItem xmlns:ds="http://schemas.openxmlformats.org/officeDocument/2006/customXml" ds:itemID="{585E236C-81E0-4A92-BDBF-9A92C8BC32FC}">
  <ds:schemaRefs>
    <ds:schemaRef ds:uri="ce5291d5-4cd3-45ac-bc7a-cb98a3258e0a"/>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76564384-27ec-46d7-a567-a546eec5217e"/>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A2E77CC-3AB4-4CE6-A7C4-30FCA7232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64384-27ec-46d7-a567-a546eec5217e"/>
    <ds:schemaRef ds:uri="ce5291d5-4cd3-45ac-bc7a-cb98a3258e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9762</TotalTime>
  <Words>243</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PRE-ACLM CONFERENCE DINNER PROGRAM</vt:lpstr>
      <vt:lpstr>Why Is Marijuana Also Called Pot? </vt:lpstr>
      <vt:lpstr>What is its legal status in the United States?</vt:lpstr>
      <vt:lpstr>Moderator’s Handouts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PRE-ACLM CONFERENCE DINNER PROGRAM</dc:title>
  <dc:creator>Peter Rheinstein</dc:creator>
  <cp:lastModifiedBy>Peter Rheinstein</cp:lastModifiedBy>
  <cp:revision>1</cp:revision>
  <dcterms:created xsi:type="dcterms:W3CDTF">2020-02-04T02:58:59Z</dcterms:created>
  <dcterms:modified xsi:type="dcterms:W3CDTF">2020-02-10T21:46:52Z</dcterms:modified>
</cp:coreProperties>
</file>